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schemas.openxmlformats.org/officeDocument/2006/relationships/slide" Target="slides/slide19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327bb8b02d5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327bb8b02d5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327bb8b02d5_0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327bb8b02d5_0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327bb8b02d5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327bb8b02d5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327bb8b02d5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327bb8b02d5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327bb8b02d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327bb8b02d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327bb8b02d5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327bb8b02d5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327bb8b02d5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327bb8b02d5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327bb8b02d5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327bb8b02d5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327bb8b02d5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327bb8b02d5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327bb8b02d5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327bb8b02d5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0c14ef6d8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0c14ef6d8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0a1b2c6a80_0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0a1b2c6a80_0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372e575990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372e57599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372e575990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372e575990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372e575990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372e575990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0a1b2c6a80_0_1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20a1b2c6a80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27bb8b02d5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327bb8b02d5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327bb8b02d5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327bb8b02d5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5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CS118 Dis 1C, Week </a:t>
            </a:r>
            <a:r>
              <a:rPr lang="en"/>
              <a:t>3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Yangchao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5648800" y="4747225"/>
            <a:ext cx="43674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404040"/>
                </a:solidFill>
              </a:rPr>
              <a:t>Slides credit to Xinyu Ma</a:t>
            </a:r>
            <a:endParaRPr sz="1600">
              <a:solidFill>
                <a:srgbClr val="40404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Cumulative ACK</a:t>
            </a:r>
            <a:endParaRPr/>
          </a:p>
        </p:txBody>
      </p:sp>
      <p:sp>
        <p:nvSpPr>
          <p:cNvPr id="176" name="Google Shape;176;p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Cumulative ACK allows an ACK to contain more information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It can ACK all packets smaller than the ACK number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The ACK for retransmitted packet 2 acknowledges 2,3,4,5 together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78" name="Google Shape;17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11600" y="1152475"/>
            <a:ext cx="4549080" cy="3342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  <p:sp>
        <p:nvSpPr>
          <p:cNvPr id="184" name="Google Shape;184;p2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Project1: Parsing packets </a:t>
            </a:r>
            <a:endParaRPr/>
          </a:p>
        </p:txBody>
      </p:sp>
      <p:sp>
        <p:nvSpPr>
          <p:cNvPr id="191" name="Google Shape;191;p24"/>
          <p:cNvSpPr txBox="1"/>
          <p:nvPr>
            <p:ph idx="1" type="body"/>
          </p:nvPr>
        </p:nvSpPr>
        <p:spPr>
          <a:xfrm>
            <a:off x="449150" y="3312350"/>
            <a:ext cx="7682100" cy="47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Creating a buffer of the size right size and casting it to follow the packet structure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93" name="Google Shape;19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7600" y="1152475"/>
            <a:ext cx="3004075" cy="209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44700" y="1402625"/>
            <a:ext cx="2228850" cy="13906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5" name="Google Shape;195;p24"/>
          <p:cNvCxnSpPr/>
          <p:nvPr/>
        </p:nvCxnSpPr>
        <p:spPr>
          <a:xfrm>
            <a:off x="4499650" y="2090675"/>
            <a:ext cx="680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96" name="Google Shape;196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13300" y="3857025"/>
            <a:ext cx="3057525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24"/>
          <p:cNvSpPr txBox="1"/>
          <p:nvPr>
            <p:ph idx="1" type="body"/>
          </p:nvPr>
        </p:nvSpPr>
        <p:spPr>
          <a:xfrm>
            <a:off x="449150" y="4229200"/>
            <a:ext cx="7682100" cy="47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Then you can use the buffer to receive from socket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Project1: timer </a:t>
            </a:r>
            <a:endParaRPr/>
          </a:p>
        </p:txBody>
      </p:sp>
      <p:sp>
        <p:nvSpPr>
          <p:cNvPr id="203" name="Google Shape;203;p2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Server/client only has 1 timer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Times the oldest unACKed packet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Reset the timer when: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The oldest unACKed packet got ACKed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A retransmission happens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No packet in-flight (i.e. sender has nothing in send buffer)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1: server state machine</a:t>
            </a:r>
            <a:endParaRPr/>
          </a:p>
        </p:txBody>
      </p:sp>
      <p:sp>
        <p:nvSpPr>
          <p:cNvPr id="210" name="Google Shape;210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1" name="Google Shape;211;p26"/>
          <p:cNvSpPr/>
          <p:nvPr/>
        </p:nvSpPr>
        <p:spPr>
          <a:xfrm>
            <a:off x="3543650" y="1335875"/>
            <a:ext cx="1663800" cy="11040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AWAIT: </a:t>
            </a:r>
            <a:endParaRPr/>
          </a:p>
        </p:txBody>
      </p:sp>
      <p:sp>
        <p:nvSpPr>
          <p:cNvPr id="212" name="Google Shape;212;p26"/>
          <p:cNvSpPr/>
          <p:nvPr/>
        </p:nvSpPr>
        <p:spPr>
          <a:xfrm>
            <a:off x="6023825" y="3208100"/>
            <a:ext cx="1663800" cy="11040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START: Process packet and sends SYN/ACK </a:t>
            </a:r>
            <a:endParaRPr/>
          </a:p>
        </p:txBody>
      </p:sp>
      <p:sp>
        <p:nvSpPr>
          <p:cNvPr id="213" name="Google Shape;213;p26"/>
          <p:cNvSpPr/>
          <p:nvPr/>
        </p:nvSpPr>
        <p:spPr>
          <a:xfrm>
            <a:off x="1448675" y="3256500"/>
            <a:ext cx="1663800" cy="11040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NORMAL: process packet and sends ACK</a:t>
            </a:r>
            <a:endParaRPr/>
          </a:p>
        </p:txBody>
      </p:sp>
      <p:cxnSp>
        <p:nvCxnSpPr>
          <p:cNvPr id="214" name="Google Shape;214;p26"/>
          <p:cNvCxnSpPr/>
          <p:nvPr/>
        </p:nvCxnSpPr>
        <p:spPr>
          <a:xfrm>
            <a:off x="2815725" y="1527850"/>
            <a:ext cx="776100" cy="144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5" name="Google Shape;215;p26"/>
          <p:cNvCxnSpPr/>
          <p:nvPr/>
        </p:nvCxnSpPr>
        <p:spPr>
          <a:xfrm>
            <a:off x="5119925" y="2152200"/>
            <a:ext cx="1319400" cy="1103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6" name="Google Shape;216;p26"/>
          <p:cNvCxnSpPr>
            <a:stCxn id="212" idx="2"/>
            <a:endCxn id="213" idx="6"/>
          </p:cNvCxnSpPr>
          <p:nvPr/>
        </p:nvCxnSpPr>
        <p:spPr>
          <a:xfrm flipH="1">
            <a:off x="3112625" y="3760100"/>
            <a:ext cx="2911200" cy="4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17" name="Google Shape;217;p26"/>
          <p:cNvSpPr txBox="1"/>
          <p:nvPr/>
        </p:nvSpPr>
        <p:spPr>
          <a:xfrm>
            <a:off x="5623925" y="2050363"/>
            <a:ext cx="20637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2"/>
                </a:solidFill>
              </a:rPr>
              <a:t>Received Packet with SYN flag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218" name="Google Shape;218;p26"/>
          <p:cNvSpPr txBox="1"/>
          <p:nvPr/>
        </p:nvSpPr>
        <p:spPr>
          <a:xfrm>
            <a:off x="1692575" y="1278250"/>
            <a:ext cx="11760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2"/>
                </a:solidFill>
              </a:rPr>
              <a:t>Entry point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219" name="Google Shape;219;p26"/>
          <p:cNvSpPr txBox="1"/>
          <p:nvPr/>
        </p:nvSpPr>
        <p:spPr>
          <a:xfrm>
            <a:off x="484775" y="2181975"/>
            <a:ext cx="23838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2"/>
                </a:solidFill>
              </a:rPr>
              <a:t>Project1 doesn’t test for closing connect, so connection state stay in Normal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220" name="Google Shape;220;p26"/>
          <p:cNvSpPr txBox="1"/>
          <p:nvPr/>
        </p:nvSpPr>
        <p:spPr>
          <a:xfrm>
            <a:off x="3696525" y="3808388"/>
            <a:ext cx="20637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2"/>
                </a:solidFill>
              </a:rPr>
              <a:t>Received Packet with ACK flag</a:t>
            </a:r>
            <a:endParaRPr sz="16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1: client state machine</a:t>
            </a:r>
            <a:endParaRPr/>
          </a:p>
        </p:txBody>
      </p:sp>
      <p:sp>
        <p:nvSpPr>
          <p:cNvPr id="226" name="Google Shape;226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27" name="Google Shape;227;p27"/>
          <p:cNvSpPr/>
          <p:nvPr/>
        </p:nvSpPr>
        <p:spPr>
          <a:xfrm>
            <a:off x="3543650" y="1335875"/>
            <a:ext cx="1663800" cy="11040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START: </a:t>
            </a:r>
            <a:endParaRPr/>
          </a:p>
        </p:txBody>
      </p:sp>
      <p:sp>
        <p:nvSpPr>
          <p:cNvPr id="228" name="Google Shape;228;p27"/>
          <p:cNvSpPr/>
          <p:nvPr/>
        </p:nvSpPr>
        <p:spPr>
          <a:xfrm>
            <a:off x="6023825" y="3208100"/>
            <a:ext cx="1663800" cy="11040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AWAIT: Waiting for server to send back SYN/ACK</a:t>
            </a:r>
            <a:endParaRPr/>
          </a:p>
        </p:txBody>
      </p:sp>
      <p:sp>
        <p:nvSpPr>
          <p:cNvPr id="229" name="Google Shape;229;p27"/>
          <p:cNvSpPr/>
          <p:nvPr/>
        </p:nvSpPr>
        <p:spPr>
          <a:xfrm>
            <a:off x="1448675" y="3256500"/>
            <a:ext cx="1663800" cy="11040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NORMAL: process packet and sends ACK</a:t>
            </a:r>
            <a:endParaRPr/>
          </a:p>
        </p:txBody>
      </p:sp>
      <p:cxnSp>
        <p:nvCxnSpPr>
          <p:cNvPr id="230" name="Google Shape;230;p27"/>
          <p:cNvCxnSpPr/>
          <p:nvPr/>
        </p:nvCxnSpPr>
        <p:spPr>
          <a:xfrm>
            <a:off x="2815725" y="1527850"/>
            <a:ext cx="776100" cy="144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31" name="Google Shape;231;p27"/>
          <p:cNvCxnSpPr/>
          <p:nvPr/>
        </p:nvCxnSpPr>
        <p:spPr>
          <a:xfrm>
            <a:off x="5119925" y="2152200"/>
            <a:ext cx="1319400" cy="1103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32" name="Google Shape;232;p27"/>
          <p:cNvCxnSpPr>
            <a:stCxn id="228" idx="2"/>
            <a:endCxn id="229" idx="6"/>
          </p:cNvCxnSpPr>
          <p:nvPr/>
        </p:nvCxnSpPr>
        <p:spPr>
          <a:xfrm flipH="1">
            <a:off x="3112625" y="3760100"/>
            <a:ext cx="2911200" cy="4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33" name="Google Shape;233;p27"/>
          <p:cNvSpPr txBox="1"/>
          <p:nvPr/>
        </p:nvSpPr>
        <p:spPr>
          <a:xfrm>
            <a:off x="5623925" y="2050363"/>
            <a:ext cx="20637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2"/>
                </a:solidFill>
              </a:rPr>
              <a:t>Send</a:t>
            </a:r>
            <a:r>
              <a:rPr lang="en" sz="1600">
                <a:solidFill>
                  <a:schemeClr val="dk2"/>
                </a:solidFill>
              </a:rPr>
              <a:t> Packet with SYN flag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234" name="Google Shape;234;p27"/>
          <p:cNvSpPr txBox="1"/>
          <p:nvPr/>
        </p:nvSpPr>
        <p:spPr>
          <a:xfrm>
            <a:off x="1692575" y="1278250"/>
            <a:ext cx="11760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2"/>
                </a:solidFill>
              </a:rPr>
              <a:t>Entry point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235" name="Google Shape;235;p27"/>
          <p:cNvSpPr txBox="1"/>
          <p:nvPr/>
        </p:nvSpPr>
        <p:spPr>
          <a:xfrm>
            <a:off x="484775" y="2181975"/>
            <a:ext cx="23838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2"/>
                </a:solidFill>
              </a:rPr>
              <a:t>Project1 doesn’t test for closing connect, so connection state stay in Normal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236" name="Google Shape;236;p27"/>
          <p:cNvSpPr txBox="1"/>
          <p:nvPr/>
        </p:nvSpPr>
        <p:spPr>
          <a:xfrm>
            <a:off x="3696525" y="3808388"/>
            <a:ext cx="20637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2"/>
                </a:solidFill>
              </a:rPr>
              <a:t>Received Packet with ACK flag</a:t>
            </a:r>
            <a:endParaRPr sz="16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Project1: state machines</a:t>
            </a:r>
            <a:endParaRPr/>
          </a:p>
        </p:txBody>
      </p:sp>
      <p:sp>
        <p:nvSpPr>
          <p:cNvPr id="242" name="Google Shape;242;p2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Client: active transition from START to AWAIT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By sending SYN to initiate connection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Server: passive transition from AWAIT to START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On receiving a packet with SYN</a:t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44" name="Google Shape;244;p28"/>
          <p:cNvSpPr txBox="1"/>
          <p:nvPr>
            <p:ph idx="1" type="body"/>
          </p:nvPr>
        </p:nvSpPr>
        <p:spPr>
          <a:xfrm>
            <a:off x="4527700" y="12468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Regardless whether you are a client or server: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Always send a packet with SYN flag if you are in START state 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Always expect a packet with SYN flag send to you if you are in AWAIT state</a:t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NORMAL state: normal transmission after hand-shake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ACK flag is always on 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SYN flag is never on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Project1: loop structure</a:t>
            </a:r>
            <a:endParaRPr/>
          </a:p>
        </p:txBody>
      </p:sp>
      <p:sp>
        <p:nvSpPr>
          <p:cNvPr id="250" name="Google Shape;250;p29"/>
          <p:cNvSpPr txBox="1"/>
          <p:nvPr>
            <p:ph idx="1" type="body"/>
          </p:nvPr>
        </p:nvSpPr>
        <p:spPr>
          <a:xfrm>
            <a:off x="311700" y="1152475"/>
            <a:ext cx="3999900" cy="380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Receive packet and process packet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Process packet to be sent and send packet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Check whether we need to retransmit anything</a:t>
            </a:r>
            <a:endParaRPr/>
          </a:p>
        </p:txBody>
      </p:sp>
      <p:sp>
        <p:nvSpPr>
          <p:cNvPr id="251" name="Google Shape;251;p2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Project1: loop structure</a:t>
            </a:r>
            <a:endParaRPr/>
          </a:p>
        </p:txBody>
      </p:sp>
      <p:sp>
        <p:nvSpPr>
          <p:cNvPr id="258" name="Google Shape;258;p30"/>
          <p:cNvSpPr txBox="1"/>
          <p:nvPr>
            <p:ph idx="1" type="body"/>
          </p:nvPr>
        </p:nvSpPr>
        <p:spPr>
          <a:xfrm>
            <a:off x="311700" y="1152475"/>
            <a:ext cx="3999900" cy="380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Receive packet and process packet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Check state and determine what kind of packet I should receive (SYN? SYN/ACK?)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Check parity bit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If ACK flag is set: see what is ACKed and process send buffer; restart timer if needed.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If there is data, we need to send ACK 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Push packet into </a:t>
            </a:r>
            <a:r>
              <a:rPr lang="en"/>
              <a:t>receiving</a:t>
            </a:r>
            <a:r>
              <a:rPr lang="en"/>
              <a:t> buffer if the receiving window haven’t max out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Check receiving buffer: print out packet data if what we need is in the buffer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Advance ACK num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Remove printed packet in the buffer</a:t>
            </a:r>
            <a:endParaRPr/>
          </a:p>
        </p:txBody>
      </p:sp>
      <p:sp>
        <p:nvSpPr>
          <p:cNvPr id="259" name="Google Shape;259;p3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Process packet to be sent and send packet</a:t>
            </a:r>
            <a:endParaRPr>
              <a:solidFill>
                <a:schemeClr val="dk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>
                <a:solidFill>
                  <a:schemeClr val="dk1"/>
                </a:solidFill>
              </a:rPr>
              <a:t>Check state </a:t>
            </a:r>
            <a:endParaRPr>
              <a:solidFill>
                <a:schemeClr val="dk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>
                <a:solidFill>
                  <a:schemeClr val="dk1"/>
                </a:solidFill>
              </a:rPr>
              <a:t>Determine how much data can be send through window size </a:t>
            </a:r>
            <a:endParaRPr>
              <a:solidFill>
                <a:schemeClr val="dk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>
                <a:solidFill>
                  <a:schemeClr val="dk1"/>
                </a:solidFill>
              </a:rPr>
              <a:t>Form a packet with the correct amount of data and sequence number </a:t>
            </a:r>
            <a:endParaRPr>
              <a:solidFill>
                <a:schemeClr val="dk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>
                <a:solidFill>
                  <a:schemeClr val="dk1"/>
                </a:solidFill>
              </a:rPr>
              <a:t>Push the packet into send buffer</a:t>
            </a:r>
            <a:endParaRPr>
              <a:solidFill>
                <a:schemeClr val="dk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>
                <a:solidFill>
                  <a:schemeClr val="dk1"/>
                </a:solidFill>
              </a:rPr>
              <a:t>Set ACK field if we need to ACK</a:t>
            </a:r>
            <a:endParaRPr>
              <a:solidFill>
                <a:schemeClr val="dk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>
                <a:solidFill>
                  <a:schemeClr val="dk1"/>
                </a:solidFill>
              </a:rPr>
              <a:t>Set parity bit</a:t>
            </a:r>
            <a:endParaRPr>
              <a:solidFill>
                <a:schemeClr val="dk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>
                <a:solidFill>
                  <a:schemeClr val="dk1"/>
                </a:solidFill>
              </a:rPr>
              <a:t>Send the packet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60" name="Google Shape;260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Project1: loop structure</a:t>
            </a:r>
            <a:endParaRPr/>
          </a:p>
        </p:txBody>
      </p:sp>
      <p:sp>
        <p:nvSpPr>
          <p:cNvPr id="266" name="Google Shape;266;p31"/>
          <p:cNvSpPr txBox="1"/>
          <p:nvPr>
            <p:ph idx="1" type="body"/>
          </p:nvPr>
        </p:nvSpPr>
        <p:spPr>
          <a:xfrm>
            <a:off x="311700" y="1152475"/>
            <a:ext cx="3999900" cy="380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Check whether we need to retransmit anything</a:t>
            </a:r>
            <a:endParaRPr>
              <a:solidFill>
                <a:schemeClr val="dk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>
                <a:solidFill>
                  <a:schemeClr val="dk1"/>
                </a:solidFill>
              </a:rPr>
              <a:t>Check if the timer has gone off if yes, we should retransmit the last unACKed packet</a:t>
            </a:r>
            <a:endParaRPr>
              <a:solidFill>
                <a:schemeClr val="dk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>
                <a:solidFill>
                  <a:schemeClr val="dk1"/>
                </a:solidFill>
              </a:rPr>
              <a:t>Check if we receive three consecutive ACK of the same seq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Reset the timer if retransmission happens 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Reset the timer also if there is no packet in-flight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67" name="Google Shape;267;p3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68" name="Google Shape;268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Contents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>
                <a:solidFill>
                  <a:schemeClr val="dk1"/>
                </a:solidFill>
              </a:rPr>
              <a:t>Transport Layer Protocols</a:t>
            </a:r>
            <a:endParaRPr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>
                <a:solidFill>
                  <a:schemeClr val="dk1"/>
                </a:solidFill>
              </a:rPr>
              <a:t>Project 1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Transport Protocol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Port numbers are used for multiplexing/demultiplexing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UDP = IP + Src Port + Dst Port + Checksum (very similar to bare IP packets)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Reliability: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Corrupted Bits -&gt; checksum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This is very rare, since Ethernet already has a checksum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However, the design principle is Network Layer should not depend on lower layer’s reliability (will discuss this in CS217A)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Packet loss -&gt; ??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Packet out-of-order -&gt; ??</a:t>
            </a:r>
            <a:endParaRPr/>
          </a:p>
        </p:txBody>
      </p:sp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Transport Protocol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600">
                <a:solidFill>
                  <a:schemeClr val="dk1"/>
                </a:solidFill>
              </a:rPr>
              <a:t>Port numbers are used for multiplexing/demultiplexing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4 tuple (Src IP, Src Port, Dst IP, Dst Port) decides a connection</a:t>
            </a:r>
            <a:endParaRPr/>
          </a:p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8" name="Google Shape;78;p16"/>
          <p:cNvSpPr/>
          <p:nvPr/>
        </p:nvSpPr>
        <p:spPr>
          <a:xfrm>
            <a:off x="4700325" y="1760000"/>
            <a:ext cx="864900" cy="313800"/>
          </a:xfrm>
          <a:prstGeom prst="rect">
            <a:avLst/>
          </a:prstGeom>
          <a:solidFill>
            <a:srgbClr val="E8F2FA"/>
          </a:solidFill>
          <a:ln cap="flat" cmpd="sng" w="9525">
            <a:solidFill>
              <a:srgbClr val="6DB1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04040"/>
                </a:solidFill>
              </a:rPr>
              <a:t>Client</a:t>
            </a:r>
            <a:endParaRPr sz="1000">
              <a:solidFill>
                <a:srgbClr val="404040"/>
              </a:solidFill>
            </a:endParaRPr>
          </a:p>
        </p:txBody>
      </p:sp>
      <p:sp>
        <p:nvSpPr>
          <p:cNvPr id="79" name="Google Shape;79;p16"/>
          <p:cNvSpPr/>
          <p:nvPr/>
        </p:nvSpPr>
        <p:spPr>
          <a:xfrm>
            <a:off x="7992275" y="1760000"/>
            <a:ext cx="864900" cy="313800"/>
          </a:xfrm>
          <a:prstGeom prst="rect">
            <a:avLst/>
          </a:prstGeom>
          <a:solidFill>
            <a:srgbClr val="E8F2FA"/>
          </a:solidFill>
          <a:ln cap="flat" cmpd="sng" w="9525">
            <a:solidFill>
              <a:srgbClr val="6DB1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04040"/>
                </a:solidFill>
              </a:rPr>
              <a:t>Server</a:t>
            </a:r>
            <a:endParaRPr sz="1000">
              <a:solidFill>
                <a:srgbClr val="404040"/>
              </a:solidFill>
            </a:endParaRPr>
          </a:p>
        </p:txBody>
      </p:sp>
      <p:sp>
        <p:nvSpPr>
          <p:cNvPr id="80" name="Google Shape;80;p16"/>
          <p:cNvSpPr/>
          <p:nvPr/>
        </p:nvSpPr>
        <p:spPr>
          <a:xfrm>
            <a:off x="6479663" y="1927938"/>
            <a:ext cx="186300" cy="186300"/>
          </a:xfrm>
          <a:prstGeom prst="ellipse">
            <a:avLst/>
          </a:prstGeom>
          <a:solidFill>
            <a:srgbClr val="E8F2FA"/>
          </a:solidFill>
          <a:ln cap="flat" cmpd="sng" w="9525">
            <a:solidFill>
              <a:srgbClr val="6DB1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6"/>
          <p:cNvSpPr/>
          <p:nvPr/>
        </p:nvSpPr>
        <p:spPr>
          <a:xfrm>
            <a:off x="6479663" y="2442438"/>
            <a:ext cx="186300" cy="186300"/>
          </a:xfrm>
          <a:prstGeom prst="ellipse">
            <a:avLst/>
          </a:prstGeom>
          <a:solidFill>
            <a:srgbClr val="E8F2FA"/>
          </a:solidFill>
          <a:ln cap="flat" cmpd="sng" w="9525">
            <a:solidFill>
              <a:srgbClr val="6DB1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6"/>
          <p:cNvSpPr/>
          <p:nvPr/>
        </p:nvSpPr>
        <p:spPr>
          <a:xfrm>
            <a:off x="7031263" y="1901663"/>
            <a:ext cx="186300" cy="186300"/>
          </a:xfrm>
          <a:prstGeom prst="ellipse">
            <a:avLst/>
          </a:prstGeom>
          <a:solidFill>
            <a:srgbClr val="E8F2FA"/>
          </a:solidFill>
          <a:ln cap="flat" cmpd="sng" w="9525">
            <a:solidFill>
              <a:srgbClr val="6DB1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6"/>
          <p:cNvSpPr/>
          <p:nvPr/>
        </p:nvSpPr>
        <p:spPr>
          <a:xfrm>
            <a:off x="7659238" y="2442438"/>
            <a:ext cx="186300" cy="186300"/>
          </a:xfrm>
          <a:prstGeom prst="ellipse">
            <a:avLst/>
          </a:prstGeom>
          <a:solidFill>
            <a:srgbClr val="E8F2FA"/>
          </a:solidFill>
          <a:ln cap="flat" cmpd="sng" w="9525">
            <a:solidFill>
              <a:srgbClr val="6DB1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4" name="Google Shape;84;p16"/>
          <p:cNvCxnSpPr>
            <a:stCxn id="85" idx="7"/>
            <a:endCxn id="80" idx="2"/>
          </p:cNvCxnSpPr>
          <p:nvPr/>
        </p:nvCxnSpPr>
        <p:spPr>
          <a:xfrm flipH="1" rot="10800000">
            <a:off x="5967254" y="2021046"/>
            <a:ext cx="512400" cy="60300"/>
          </a:xfrm>
          <a:prstGeom prst="straightConnector1">
            <a:avLst/>
          </a:prstGeom>
          <a:noFill/>
          <a:ln cap="flat" cmpd="sng" w="9525">
            <a:solidFill>
              <a:srgbClr val="6DB1D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6" name="Google Shape;86;p16"/>
          <p:cNvCxnSpPr>
            <a:stCxn id="80" idx="6"/>
            <a:endCxn id="82" idx="2"/>
          </p:cNvCxnSpPr>
          <p:nvPr/>
        </p:nvCxnSpPr>
        <p:spPr>
          <a:xfrm flipH="1" rot="10800000">
            <a:off x="6665963" y="1994688"/>
            <a:ext cx="365400" cy="26400"/>
          </a:xfrm>
          <a:prstGeom prst="straightConnector1">
            <a:avLst/>
          </a:prstGeom>
          <a:noFill/>
          <a:ln cap="flat" cmpd="sng" w="9525">
            <a:solidFill>
              <a:srgbClr val="6DB1D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7" name="Google Shape;87;p16"/>
          <p:cNvCxnSpPr>
            <a:stCxn id="82" idx="6"/>
            <a:endCxn id="83" idx="0"/>
          </p:cNvCxnSpPr>
          <p:nvPr/>
        </p:nvCxnSpPr>
        <p:spPr>
          <a:xfrm>
            <a:off x="7217563" y="1994813"/>
            <a:ext cx="534900" cy="447600"/>
          </a:xfrm>
          <a:prstGeom prst="straightConnector1">
            <a:avLst/>
          </a:prstGeom>
          <a:noFill/>
          <a:ln cap="flat" cmpd="sng" w="9525">
            <a:solidFill>
              <a:srgbClr val="6DB1D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8" name="Google Shape;88;p16"/>
          <p:cNvCxnSpPr>
            <a:stCxn id="85" idx="5"/>
            <a:endCxn id="81" idx="1"/>
          </p:cNvCxnSpPr>
          <p:nvPr/>
        </p:nvCxnSpPr>
        <p:spPr>
          <a:xfrm>
            <a:off x="5967254" y="2213079"/>
            <a:ext cx="539700" cy="256500"/>
          </a:xfrm>
          <a:prstGeom prst="straightConnector1">
            <a:avLst/>
          </a:prstGeom>
          <a:noFill/>
          <a:ln cap="flat" cmpd="sng" w="9525">
            <a:solidFill>
              <a:srgbClr val="6DB1D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9" name="Google Shape;89;p16"/>
          <p:cNvCxnSpPr>
            <a:stCxn id="80" idx="4"/>
            <a:endCxn id="81" idx="0"/>
          </p:cNvCxnSpPr>
          <p:nvPr/>
        </p:nvCxnSpPr>
        <p:spPr>
          <a:xfrm>
            <a:off x="6572813" y="2114238"/>
            <a:ext cx="0" cy="328200"/>
          </a:xfrm>
          <a:prstGeom prst="straightConnector1">
            <a:avLst/>
          </a:prstGeom>
          <a:noFill/>
          <a:ln cap="flat" cmpd="sng" w="9525">
            <a:solidFill>
              <a:srgbClr val="6DB1D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0" name="Google Shape;90;p16"/>
          <p:cNvCxnSpPr>
            <a:endCxn id="83" idx="2"/>
          </p:cNvCxnSpPr>
          <p:nvPr/>
        </p:nvCxnSpPr>
        <p:spPr>
          <a:xfrm>
            <a:off x="6665938" y="2535588"/>
            <a:ext cx="993300" cy="0"/>
          </a:xfrm>
          <a:prstGeom prst="straightConnector1">
            <a:avLst/>
          </a:prstGeom>
          <a:noFill/>
          <a:ln cap="flat" cmpd="sng" w="9525">
            <a:solidFill>
              <a:srgbClr val="6DB1D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5" name="Google Shape;85;p16"/>
          <p:cNvSpPr/>
          <p:nvPr/>
        </p:nvSpPr>
        <p:spPr>
          <a:xfrm>
            <a:off x="5808238" y="2054063"/>
            <a:ext cx="186300" cy="186300"/>
          </a:xfrm>
          <a:prstGeom prst="ellipse">
            <a:avLst/>
          </a:prstGeom>
          <a:solidFill>
            <a:srgbClr val="E8F2FA"/>
          </a:solidFill>
          <a:ln cap="flat" cmpd="sng" w="9525">
            <a:solidFill>
              <a:srgbClr val="6DB1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6"/>
          <p:cNvSpPr/>
          <p:nvPr/>
        </p:nvSpPr>
        <p:spPr>
          <a:xfrm>
            <a:off x="4700325" y="2197475"/>
            <a:ext cx="864900" cy="313800"/>
          </a:xfrm>
          <a:prstGeom prst="rect">
            <a:avLst/>
          </a:prstGeom>
          <a:solidFill>
            <a:srgbClr val="E8F2FA"/>
          </a:solidFill>
          <a:ln cap="flat" cmpd="sng" w="9525">
            <a:solidFill>
              <a:srgbClr val="6DB1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04040"/>
                </a:solidFill>
              </a:rPr>
              <a:t>Process</a:t>
            </a:r>
            <a:endParaRPr sz="1000">
              <a:solidFill>
                <a:srgbClr val="404040"/>
              </a:solidFill>
            </a:endParaRPr>
          </a:p>
        </p:txBody>
      </p:sp>
      <p:sp>
        <p:nvSpPr>
          <p:cNvPr id="92" name="Google Shape;92;p16"/>
          <p:cNvSpPr/>
          <p:nvPr/>
        </p:nvSpPr>
        <p:spPr>
          <a:xfrm>
            <a:off x="4700325" y="2634950"/>
            <a:ext cx="864900" cy="313800"/>
          </a:xfrm>
          <a:prstGeom prst="rect">
            <a:avLst/>
          </a:prstGeom>
          <a:solidFill>
            <a:srgbClr val="E8F2FA"/>
          </a:solidFill>
          <a:ln cap="flat" cmpd="sng" w="9525">
            <a:solidFill>
              <a:srgbClr val="6DB1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04040"/>
                </a:solidFill>
              </a:rPr>
              <a:t>…</a:t>
            </a:r>
            <a:endParaRPr sz="1000">
              <a:solidFill>
                <a:srgbClr val="404040"/>
              </a:solidFill>
            </a:endParaRPr>
          </a:p>
        </p:txBody>
      </p:sp>
      <p:sp>
        <p:nvSpPr>
          <p:cNvPr id="93" name="Google Shape;93;p16"/>
          <p:cNvSpPr/>
          <p:nvPr/>
        </p:nvSpPr>
        <p:spPr>
          <a:xfrm>
            <a:off x="7992275" y="2231375"/>
            <a:ext cx="864900" cy="313800"/>
          </a:xfrm>
          <a:prstGeom prst="rect">
            <a:avLst/>
          </a:prstGeom>
          <a:solidFill>
            <a:srgbClr val="E8F2FA"/>
          </a:solidFill>
          <a:ln cap="flat" cmpd="sng" w="9525">
            <a:solidFill>
              <a:srgbClr val="6DB1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04040"/>
                </a:solidFill>
              </a:rPr>
              <a:t>Process</a:t>
            </a:r>
            <a:endParaRPr sz="1000">
              <a:solidFill>
                <a:srgbClr val="404040"/>
              </a:solidFill>
            </a:endParaRPr>
          </a:p>
        </p:txBody>
      </p:sp>
      <p:sp>
        <p:nvSpPr>
          <p:cNvPr id="94" name="Google Shape;94;p16"/>
          <p:cNvSpPr/>
          <p:nvPr/>
        </p:nvSpPr>
        <p:spPr>
          <a:xfrm>
            <a:off x="7992275" y="2702750"/>
            <a:ext cx="864900" cy="313800"/>
          </a:xfrm>
          <a:prstGeom prst="rect">
            <a:avLst/>
          </a:prstGeom>
          <a:solidFill>
            <a:srgbClr val="E8F2FA"/>
          </a:solidFill>
          <a:ln cap="flat" cmpd="sng" w="9525">
            <a:solidFill>
              <a:srgbClr val="6DB1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04040"/>
                </a:solidFill>
              </a:rPr>
              <a:t>…</a:t>
            </a:r>
            <a:endParaRPr sz="1000">
              <a:solidFill>
                <a:srgbClr val="404040"/>
              </a:solidFill>
            </a:endParaRPr>
          </a:p>
        </p:txBody>
      </p:sp>
      <p:cxnSp>
        <p:nvCxnSpPr>
          <p:cNvPr id="95" name="Google Shape;95;p16"/>
          <p:cNvCxnSpPr>
            <a:stCxn id="78" idx="3"/>
            <a:endCxn id="85" idx="1"/>
          </p:cNvCxnSpPr>
          <p:nvPr/>
        </p:nvCxnSpPr>
        <p:spPr>
          <a:xfrm>
            <a:off x="5565225" y="1916900"/>
            <a:ext cx="270300" cy="164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6" name="Google Shape;96;p16"/>
          <p:cNvCxnSpPr>
            <a:stCxn id="91" idx="3"/>
            <a:endCxn id="85" idx="3"/>
          </p:cNvCxnSpPr>
          <p:nvPr/>
        </p:nvCxnSpPr>
        <p:spPr>
          <a:xfrm flipH="1" rot="10800000">
            <a:off x="5565225" y="2213075"/>
            <a:ext cx="270300" cy="141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7" name="Google Shape;97;p16"/>
          <p:cNvCxnSpPr>
            <a:stCxn id="92" idx="3"/>
            <a:endCxn id="85" idx="4"/>
          </p:cNvCxnSpPr>
          <p:nvPr/>
        </p:nvCxnSpPr>
        <p:spPr>
          <a:xfrm flipH="1" rot="10800000">
            <a:off x="5565225" y="2240450"/>
            <a:ext cx="336300" cy="551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8" name="Google Shape;98;p16"/>
          <p:cNvCxnSpPr>
            <a:stCxn id="83" idx="7"/>
            <a:endCxn id="79" idx="1"/>
          </p:cNvCxnSpPr>
          <p:nvPr/>
        </p:nvCxnSpPr>
        <p:spPr>
          <a:xfrm flipH="1" rot="10800000">
            <a:off x="7818254" y="1916821"/>
            <a:ext cx="174000" cy="552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9" name="Google Shape;99;p16"/>
          <p:cNvCxnSpPr>
            <a:stCxn id="83" idx="6"/>
            <a:endCxn id="93" idx="1"/>
          </p:cNvCxnSpPr>
          <p:nvPr/>
        </p:nvCxnSpPr>
        <p:spPr>
          <a:xfrm flipH="1" rot="10800000">
            <a:off x="7845538" y="2388288"/>
            <a:ext cx="146700" cy="147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0" name="Google Shape;100;p16"/>
          <p:cNvCxnSpPr>
            <a:stCxn id="83" idx="5"/>
            <a:endCxn id="94" idx="1"/>
          </p:cNvCxnSpPr>
          <p:nvPr/>
        </p:nvCxnSpPr>
        <p:spPr>
          <a:xfrm>
            <a:off x="7818254" y="2601454"/>
            <a:ext cx="174000" cy="25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1" name="Google Shape;101;p16"/>
          <p:cNvSpPr txBox="1"/>
          <p:nvPr/>
        </p:nvSpPr>
        <p:spPr>
          <a:xfrm>
            <a:off x="4771875" y="1152475"/>
            <a:ext cx="7218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Src Port</a:t>
            </a:r>
            <a:endParaRPr sz="1100"/>
          </a:p>
        </p:txBody>
      </p:sp>
      <p:cxnSp>
        <p:nvCxnSpPr>
          <p:cNvPr id="102" name="Google Shape;102;p16"/>
          <p:cNvCxnSpPr>
            <a:stCxn id="101" idx="2"/>
            <a:endCxn id="78" idx="0"/>
          </p:cNvCxnSpPr>
          <p:nvPr/>
        </p:nvCxnSpPr>
        <p:spPr>
          <a:xfrm>
            <a:off x="5132775" y="1506475"/>
            <a:ext cx="0" cy="253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3" name="Google Shape;103;p16"/>
          <p:cNvSpPr txBox="1"/>
          <p:nvPr/>
        </p:nvSpPr>
        <p:spPr>
          <a:xfrm>
            <a:off x="5540500" y="1152475"/>
            <a:ext cx="7218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Src IP</a:t>
            </a:r>
            <a:endParaRPr sz="1100"/>
          </a:p>
        </p:txBody>
      </p:sp>
      <p:cxnSp>
        <p:nvCxnSpPr>
          <p:cNvPr id="104" name="Google Shape;104;p16"/>
          <p:cNvCxnSpPr>
            <a:stCxn id="103" idx="2"/>
            <a:endCxn id="85" idx="0"/>
          </p:cNvCxnSpPr>
          <p:nvPr/>
        </p:nvCxnSpPr>
        <p:spPr>
          <a:xfrm>
            <a:off x="5901400" y="1506475"/>
            <a:ext cx="0" cy="547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5" name="Google Shape;105;p16"/>
          <p:cNvSpPr txBox="1"/>
          <p:nvPr/>
        </p:nvSpPr>
        <p:spPr>
          <a:xfrm>
            <a:off x="8063825" y="1152475"/>
            <a:ext cx="7218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Dst Port</a:t>
            </a:r>
            <a:endParaRPr sz="1100"/>
          </a:p>
        </p:txBody>
      </p:sp>
      <p:sp>
        <p:nvSpPr>
          <p:cNvPr id="106" name="Google Shape;106;p16"/>
          <p:cNvSpPr txBox="1"/>
          <p:nvPr/>
        </p:nvSpPr>
        <p:spPr>
          <a:xfrm>
            <a:off x="7391500" y="1152475"/>
            <a:ext cx="7218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Dst IP</a:t>
            </a:r>
            <a:endParaRPr sz="1100"/>
          </a:p>
        </p:txBody>
      </p:sp>
      <p:cxnSp>
        <p:nvCxnSpPr>
          <p:cNvPr id="107" name="Google Shape;107;p16"/>
          <p:cNvCxnSpPr>
            <a:endCxn id="83" idx="0"/>
          </p:cNvCxnSpPr>
          <p:nvPr/>
        </p:nvCxnSpPr>
        <p:spPr>
          <a:xfrm>
            <a:off x="7752388" y="1506438"/>
            <a:ext cx="0" cy="936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8" name="Google Shape;108;p16"/>
          <p:cNvCxnSpPr>
            <a:stCxn id="105" idx="2"/>
            <a:endCxn id="79" idx="0"/>
          </p:cNvCxnSpPr>
          <p:nvPr/>
        </p:nvCxnSpPr>
        <p:spPr>
          <a:xfrm>
            <a:off x="8424725" y="1506475"/>
            <a:ext cx="0" cy="253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Transport Protocol</a:t>
            </a:r>
            <a:endParaRPr/>
          </a:p>
        </p:txBody>
      </p:sp>
      <p:sp>
        <p:nvSpPr>
          <p:cNvPr id="114" name="Google Shape;11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Port numbers are used for multiplexing/demultiplexing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UDP = IP + Src Port + Dst Port + Checksum (very similar to bare IP packets)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TCP = IP + Ports + </a:t>
            </a:r>
            <a:r>
              <a:rPr b="1" lang="en"/>
              <a:t>Reliabilities</a:t>
            </a:r>
            <a:endParaRPr b="1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Reliability: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Corrupted Bits -&gt; checksum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This is very rare, since Ethernet already has a checksum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However, the design principle is Network Layer should not depend on lower layer’s reliability (will discuss this in CS217A)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Packet loss -&gt; ACK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Packet out-of-order -&gt; SEQ</a:t>
            </a:r>
            <a:endParaRPr/>
          </a:p>
        </p:txBody>
      </p:sp>
      <p:sp>
        <p:nvSpPr>
          <p:cNvPr id="115" name="Google Shape;115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TCP</a:t>
            </a:r>
            <a:endParaRPr/>
          </a:p>
        </p:txBody>
      </p:sp>
      <p:sp>
        <p:nvSpPr>
          <p:cNvPr id="121" name="Google Shape;121;p18"/>
          <p:cNvSpPr txBox="1"/>
          <p:nvPr>
            <p:ph idx="1" type="body"/>
          </p:nvPr>
        </p:nvSpPr>
        <p:spPr>
          <a:xfrm>
            <a:off x="311700" y="9238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TCP provides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End-to-end “pipe” connection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Bit stream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Reliability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TCP is built on IP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 graph of nodes identified by IP address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Packet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What TCP needs to do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Port number -&gt; identify process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Connection -&gt; Setup, shutdown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Pack bits into packets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Buffer -&gt; flow control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Checksum -&gt; Integrity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ACK, SEQ -&gt; In order delivery, retransmission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Congestion control</a:t>
            </a:r>
            <a:endParaRPr/>
          </a:p>
        </p:txBody>
      </p:sp>
      <p:sp>
        <p:nvSpPr>
          <p:cNvPr id="122" name="Google Shape;12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3" name="Google Shape;123;p18"/>
          <p:cNvSpPr/>
          <p:nvPr/>
        </p:nvSpPr>
        <p:spPr>
          <a:xfrm>
            <a:off x="4700325" y="1760000"/>
            <a:ext cx="864900" cy="313800"/>
          </a:xfrm>
          <a:prstGeom prst="rect">
            <a:avLst/>
          </a:prstGeom>
          <a:solidFill>
            <a:srgbClr val="E8F2FA"/>
          </a:solidFill>
          <a:ln cap="flat" cmpd="sng" w="9525">
            <a:solidFill>
              <a:srgbClr val="6DB1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04040"/>
                </a:solidFill>
              </a:rPr>
              <a:t>Client</a:t>
            </a:r>
            <a:endParaRPr sz="1000">
              <a:solidFill>
                <a:srgbClr val="404040"/>
              </a:solidFill>
            </a:endParaRPr>
          </a:p>
        </p:txBody>
      </p:sp>
      <p:sp>
        <p:nvSpPr>
          <p:cNvPr id="124" name="Google Shape;124;p18"/>
          <p:cNvSpPr/>
          <p:nvPr/>
        </p:nvSpPr>
        <p:spPr>
          <a:xfrm>
            <a:off x="7127375" y="1760000"/>
            <a:ext cx="864900" cy="313800"/>
          </a:xfrm>
          <a:prstGeom prst="rect">
            <a:avLst/>
          </a:prstGeom>
          <a:solidFill>
            <a:srgbClr val="E8F2FA"/>
          </a:solidFill>
          <a:ln cap="flat" cmpd="sng" w="9525">
            <a:solidFill>
              <a:srgbClr val="6DB1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04040"/>
                </a:solidFill>
              </a:rPr>
              <a:t>Server</a:t>
            </a:r>
            <a:endParaRPr sz="1000">
              <a:solidFill>
                <a:srgbClr val="404040"/>
              </a:solidFill>
            </a:endParaRPr>
          </a:p>
        </p:txBody>
      </p:sp>
      <p:cxnSp>
        <p:nvCxnSpPr>
          <p:cNvPr id="125" name="Google Shape;125;p18"/>
          <p:cNvCxnSpPr>
            <a:endCxn id="124" idx="1"/>
          </p:cNvCxnSpPr>
          <p:nvPr/>
        </p:nvCxnSpPr>
        <p:spPr>
          <a:xfrm>
            <a:off x="5565275" y="1916900"/>
            <a:ext cx="1562100" cy="0"/>
          </a:xfrm>
          <a:prstGeom prst="straightConnector1">
            <a:avLst/>
          </a:prstGeom>
          <a:noFill/>
          <a:ln cap="flat" cmpd="sng" w="28575">
            <a:solidFill>
              <a:srgbClr val="6DB1D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6" name="Google Shape;126;p18"/>
          <p:cNvSpPr txBox="1"/>
          <p:nvPr/>
        </p:nvSpPr>
        <p:spPr>
          <a:xfrm>
            <a:off x="5710600" y="1436000"/>
            <a:ext cx="1271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TCP Model</a:t>
            </a:r>
            <a:endParaRPr/>
          </a:p>
        </p:txBody>
      </p:sp>
      <p:sp>
        <p:nvSpPr>
          <p:cNvPr id="127" name="Google Shape;127;p18"/>
          <p:cNvSpPr txBox="1"/>
          <p:nvPr/>
        </p:nvSpPr>
        <p:spPr>
          <a:xfrm>
            <a:off x="5710600" y="1916900"/>
            <a:ext cx="12714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A pipeline of bits</a:t>
            </a:r>
            <a:endParaRPr sz="1100"/>
          </a:p>
        </p:txBody>
      </p:sp>
      <p:sp>
        <p:nvSpPr>
          <p:cNvPr id="128" name="Google Shape;128;p18"/>
          <p:cNvSpPr/>
          <p:nvPr/>
        </p:nvSpPr>
        <p:spPr>
          <a:xfrm>
            <a:off x="4893838" y="2968463"/>
            <a:ext cx="186300" cy="186300"/>
          </a:xfrm>
          <a:prstGeom prst="ellipse">
            <a:avLst/>
          </a:prstGeom>
          <a:solidFill>
            <a:srgbClr val="E8F2FA"/>
          </a:solidFill>
          <a:ln cap="flat" cmpd="sng" w="9525">
            <a:solidFill>
              <a:srgbClr val="6DB1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8"/>
          <p:cNvSpPr/>
          <p:nvPr/>
        </p:nvSpPr>
        <p:spPr>
          <a:xfrm>
            <a:off x="5565263" y="2842338"/>
            <a:ext cx="186300" cy="186300"/>
          </a:xfrm>
          <a:prstGeom prst="ellipse">
            <a:avLst/>
          </a:prstGeom>
          <a:solidFill>
            <a:srgbClr val="E8F2FA"/>
          </a:solidFill>
          <a:ln cap="flat" cmpd="sng" w="9525">
            <a:solidFill>
              <a:srgbClr val="6DB1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8"/>
          <p:cNvSpPr/>
          <p:nvPr/>
        </p:nvSpPr>
        <p:spPr>
          <a:xfrm>
            <a:off x="5565263" y="3356838"/>
            <a:ext cx="186300" cy="186300"/>
          </a:xfrm>
          <a:prstGeom prst="ellipse">
            <a:avLst/>
          </a:prstGeom>
          <a:solidFill>
            <a:srgbClr val="E8F2FA"/>
          </a:solidFill>
          <a:ln cap="flat" cmpd="sng" w="9525">
            <a:solidFill>
              <a:srgbClr val="6DB1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8"/>
          <p:cNvSpPr/>
          <p:nvPr/>
        </p:nvSpPr>
        <p:spPr>
          <a:xfrm>
            <a:off x="6116863" y="2816063"/>
            <a:ext cx="186300" cy="186300"/>
          </a:xfrm>
          <a:prstGeom prst="ellipse">
            <a:avLst/>
          </a:prstGeom>
          <a:solidFill>
            <a:srgbClr val="E8F2FA"/>
          </a:solidFill>
          <a:ln cap="flat" cmpd="sng" w="9525">
            <a:solidFill>
              <a:srgbClr val="6DB1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8"/>
          <p:cNvSpPr/>
          <p:nvPr/>
        </p:nvSpPr>
        <p:spPr>
          <a:xfrm>
            <a:off x="6744838" y="3356838"/>
            <a:ext cx="186300" cy="186300"/>
          </a:xfrm>
          <a:prstGeom prst="ellipse">
            <a:avLst/>
          </a:prstGeom>
          <a:solidFill>
            <a:srgbClr val="E8F2FA"/>
          </a:solidFill>
          <a:ln cap="flat" cmpd="sng" w="9525">
            <a:solidFill>
              <a:srgbClr val="6DB1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3" name="Google Shape;133;p18"/>
          <p:cNvCxnSpPr>
            <a:stCxn id="128" idx="7"/>
            <a:endCxn id="129" idx="2"/>
          </p:cNvCxnSpPr>
          <p:nvPr/>
        </p:nvCxnSpPr>
        <p:spPr>
          <a:xfrm flipH="1" rot="10800000">
            <a:off x="5052854" y="2935446"/>
            <a:ext cx="512400" cy="60300"/>
          </a:xfrm>
          <a:prstGeom prst="straightConnector1">
            <a:avLst/>
          </a:prstGeom>
          <a:noFill/>
          <a:ln cap="flat" cmpd="sng" w="9525">
            <a:solidFill>
              <a:srgbClr val="6DB1D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4" name="Google Shape;134;p18"/>
          <p:cNvCxnSpPr>
            <a:stCxn id="129" idx="6"/>
            <a:endCxn id="131" idx="2"/>
          </p:cNvCxnSpPr>
          <p:nvPr/>
        </p:nvCxnSpPr>
        <p:spPr>
          <a:xfrm flipH="1" rot="10800000">
            <a:off x="5751563" y="2909088"/>
            <a:ext cx="365400" cy="26400"/>
          </a:xfrm>
          <a:prstGeom prst="straightConnector1">
            <a:avLst/>
          </a:prstGeom>
          <a:noFill/>
          <a:ln cap="flat" cmpd="sng" w="9525">
            <a:solidFill>
              <a:srgbClr val="6DB1D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5" name="Google Shape;135;p18"/>
          <p:cNvCxnSpPr>
            <a:stCxn id="131" idx="6"/>
            <a:endCxn id="132" idx="0"/>
          </p:cNvCxnSpPr>
          <p:nvPr/>
        </p:nvCxnSpPr>
        <p:spPr>
          <a:xfrm>
            <a:off x="6303163" y="2909213"/>
            <a:ext cx="534900" cy="447600"/>
          </a:xfrm>
          <a:prstGeom prst="straightConnector1">
            <a:avLst/>
          </a:prstGeom>
          <a:noFill/>
          <a:ln cap="flat" cmpd="sng" w="9525">
            <a:solidFill>
              <a:srgbClr val="6DB1D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6" name="Google Shape;136;p18"/>
          <p:cNvCxnSpPr>
            <a:stCxn id="128" idx="5"/>
            <a:endCxn id="130" idx="1"/>
          </p:cNvCxnSpPr>
          <p:nvPr/>
        </p:nvCxnSpPr>
        <p:spPr>
          <a:xfrm>
            <a:off x="5052854" y="3127479"/>
            <a:ext cx="539700" cy="256500"/>
          </a:xfrm>
          <a:prstGeom prst="straightConnector1">
            <a:avLst/>
          </a:prstGeom>
          <a:noFill/>
          <a:ln cap="flat" cmpd="sng" w="9525">
            <a:solidFill>
              <a:srgbClr val="6DB1D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7" name="Google Shape;137;p18"/>
          <p:cNvCxnSpPr>
            <a:stCxn id="129" idx="4"/>
            <a:endCxn id="130" idx="0"/>
          </p:cNvCxnSpPr>
          <p:nvPr/>
        </p:nvCxnSpPr>
        <p:spPr>
          <a:xfrm>
            <a:off x="5658413" y="3028638"/>
            <a:ext cx="0" cy="328200"/>
          </a:xfrm>
          <a:prstGeom prst="straightConnector1">
            <a:avLst/>
          </a:prstGeom>
          <a:noFill/>
          <a:ln cap="flat" cmpd="sng" w="9525">
            <a:solidFill>
              <a:srgbClr val="6DB1D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8" name="Google Shape;138;p18"/>
          <p:cNvCxnSpPr>
            <a:endCxn id="132" idx="2"/>
          </p:cNvCxnSpPr>
          <p:nvPr/>
        </p:nvCxnSpPr>
        <p:spPr>
          <a:xfrm>
            <a:off x="5751538" y="3449988"/>
            <a:ext cx="993300" cy="0"/>
          </a:xfrm>
          <a:prstGeom prst="straightConnector1">
            <a:avLst/>
          </a:prstGeom>
          <a:noFill/>
          <a:ln cap="flat" cmpd="sng" w="9525">
            <a:solidFill>
              <a:srgbClr val="6DB1D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9" name="Google Shape;139;p18"/>
          <p:cNvSpPr txBox="1"/>
          <p:nvPr/>
        </p:nvSpPr>
        <p:spPr>
          <a:xfrm>
            <a:off x="7305125" y="2436763"/>
            <a:ext cx="1271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IP Model</a:t>
            </a:r>
            <a:endParaRPr/>
          </a:p>
        </p:txBody>
      </p:sp>
      <p:sp>
        <p:nvSpPr>
          <p:cNvPr id="140" name="Google Shape;140;p18"/>
          <p:cNvSpPr txBox="1"/>
          <p:nvPr/>
        </p:nvSpPr>
        <p:spPr>
          <a:xfrm>
            <a:off x="7305125" y="2862875"/>
            <a:ext cx="12714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A graph, that packets go through</a:t>
            </a:r>
            <a:endParaRPr sz="1100"/>
          </a:p>
        </p:txBody>
      </p:sp>
      <p:cxnSp>
        <p:nvCxnSpPr>
          <p:cNvPr id="141" name="Google Shape;141;p18"/>
          <p:cNvCxnSpPr>
            <a:stCxn id="123" idx="2"/>
            <a:endCxn id="128" idx="0"/>
          </p:cNvCxnSpPr>
          <p:nvPr/>
        </p:nvCxnSpPr>
        <p:spPr>
          <a:xfrm flipH="1">
            <a:off x="4986975" y="2073800"/>
            <a:ext cx="145800" cy="894600"/>
          </a:xfrm>
          <a:prstGeom prst="straightConnector1">
            <a:avLst/>
          </a:prstGeom>
          <a:noFill/>
          <a:ln cap="flat" cmpd="sng" w="9525">
            <a:solidFill>
              <a:srgbClr val="404040"/>
            </a:solidFill>
            <a:prstDash val="dash"/>
            <a:round/>
            <a:headEnd len="med" w="med" type="none"/>
            <a:tailEnd len="med" w="med" type="triangle"/>
          </a:ln>
        </p:spPr>
      </p:cxnSp>
      <p:cxnSp>
        <p:nvCxnSpPr>
          <p:cNvPr id="142" name="Google Shape;142;p18"/>
          <p:cNvCxnSpPr>
            <a:stCxn id="124" idx="2"/>
            <a:endCxn id="132" idx="7"/>
          </p:cNvCxnSpPr>
          <p:nvPr/>
        </p:nvCxnSpPr>
        <p:spPr>
          <a:xfrm flipH="1">
            <a:off x="6903725" y="2073800"/>
            <a:ext cx="656100" cy="1310400"/>
          </a:xfrm>
          <a:prstGeom prst="straightConnector1">
            <a:avLst/>
          </a:prstGeom>
          <a:noFill/>
          <a:ln cap="flat" cmpd="sng" w="9525">
            <a:solidFill>
              <a:srgbClr val="404040"/>
            </a:solidFill>
            <a:prstDash val="dash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Different ACKs</a:t>
            </a:r>
            <a:endParaRPr/>
          </a:p>
        </p:txBody>
      </p:sp>
      <p:sp>
        <p:nvSpPr>
          <p:cNvPr id="148" name="Google Shape;148;p19"/>
          <p:cNvSpPr txBox="1"/>
          <p:nvPr>
            <p:ph idx="1" type="body"/>
          </p:nvPr>
        </p:nvSpPr>
        <p:spPr>
          <a:xfrm>
            <a:off x="311700" y="1152475"/>
            <a:ext cx="2459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Stop-and-Wait: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1 packet in-flight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0" name="Google Shape;150;p19"/>
          <p:cNvSpPr txBox="1"/>
          <p:nvPr>
            <p:ph idx="2" type="body"/>
          </p:nvPr>
        </p:nvSpPr>
        <p:spPr>
          <a:xfrm>
            <a:off x="4326050" y="1152475"/>
            <a:ext cx="2797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Go-back-N (duplicate ACK may apply)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N packets in-flight 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Multiple packets sent as long as window allows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If some packet is not ACKed, retransmit from that packet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51" name="Google Shape;15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34225" y="1017725"/>
            <a:ext cx="1478142" cy="378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51050" y="917600"/>
            <a:ext cx="2020627" cy="36512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50725" y="3928075"/>
            <a:ext cx="2172526" cy="878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Selective Repeat</a:t>
            </a:r>
            <a:endParaRPr/>
          </a:p>
        </p:txBody>
      </p:sp>
      <p:sp>
        <p:nvSpPr>
          <p:cNvPr id="159" name="Google Shape;159;p2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Go-back-N is inefficient: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Out-of-order packet gets tossed away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Selective repeat buffers out-of-order packets 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Only retransmitting the lost packet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61" name="Google Shape;16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76175" y="1170125"/>
            <a:ext cx="4356119" cy="33406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Cumulative ACK</a:t>
            </a:r>
            <a:endParaRPr/>
          </a:p>
        </p:txBody>
      </p:sp>
      <p:sp>
        <p:nvSpPr>
          <p:cNvPr id="167" name="Google Shape;167;p2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Assuming we don’t use cumulative ACK but just ACK what we receive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What happens if an ACK is lost?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Sender won’t know receiver has received packet 3 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Have to wait another time out and it will attempt to retransmit packet 3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69" name="Google Shape;16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76175" y="1170125"/>
            <a:ext cx="4356119" cy="33406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82300" y="2529325"/>
            <a:ext cx="209550" cy="20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phinx">
  <a:themeElements>
    <a:clrScheme name="Simple Light">
      <a:dk1>
        <a:srgbClr val="404040"/>
      </a:dk1>
      <a:lt1>
        <a:srgbClr val="FCFCFC"/>
      </a:lt1>
      <a:dk2>
        <a:srgbClr val="404040"/>
      </a:dk2>
      <a:lt2>
        <a:srgbClr val="C9C9C9"/>
      </a:lt2>
      <a:accent1>
        <a:srgbClr val="6DB1DC"/>
      </a:accent1>
      <a:accent2>
        <a:srgbClr val="EFB382"/>
      </a:accent2>
      <a:accent3>
        <a:srgbClr val="E54D42"/>
      </a:accent3>
      <a:accent4>
        <a:srgbClr val="E8F2FA"/>
      </a:accent4>
      <a:accent5>
        <a:srgbClr val="FFEDCE"/>
      </a:accent5>
      <a:accent6>
        <a:srgbClr val="EFFECE"/>
      </a:accent6>
      <a:hlink>
        <a:srgbClr val="2F81B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